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ECF-8798-48F6-9A5D-2AF124731327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7708-3C27-4D81-A8D3-A8C3CADF0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103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ECF-8798-48F6-9A5D-2AF124731327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7708-3C27-4D81-A8D3-A8C3CADF0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8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ECF-8798-48F6-9A5D-2AF124731327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7708-3C27-4D81-A8D3-A8C3CADF0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20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ECF-8798-48F6-9A5D-2AF124731327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7708-3C27-4D81-A8D3-A8C3CADF0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91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ECF-8798-48F6-9A5D-2AF124731327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7708-3C27-4D81-A8D3-A8C3CADF0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15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ECF-8798-48F6-9A5D-2AF124731327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7708-3C27-4D81-A8D3-A8C3CADF0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12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ECF-8798-48F6-9A5D-2AF124731327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7708-3C27-4D81-A8D3-A8C3CADF0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71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ECF-8798-48F6-9A5D-2AF124731327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7708-3C27-4D81-A8D3-A8C3CADF0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38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ECF-8798-48F6-9A5D-2AF124731327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7708-3C27-4D81-A8D3-A8C3CADF0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84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ECF-8798-48F6-9A5D-2AF124731327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7708-3C27-4D81-A8D3-A8C3CADF0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87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DECF-8798-48F6-9A5D-2AF124731327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7708-3C27-4D81-A8D3-A8C3CADF0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26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5DECF-8798-48F6-9A5D-2AF124731327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17708-3C27-4D81-A8D3-A8C3CADF0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2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11293" name="image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499" y="6981827"/>
            <a:ext cx="6938632" cy="51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1384815" y="178048"/>
            <a:ext cx="167554" cy="335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935" tIns="41468" rIns="82935" bIns="4146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33"/>
          </a:p>
        </p:txBody>
      </p:sp>
      <p:sp>
        <p:nvSpPr>
          <p:cNvPr id="21" name="Rectangle 33"/>
          <p:cNvSpPr>
            <a:spLocks noChangeArrowheads="1"/>
          </p:cNvSpPr>
          <p:nvPr/>
        </p:nvSpPr>
        <p:spPr bwMode="auto">
          <a:xfrm>
            <a:off x="1384815" y="315592"/>
            <a:ext cx="167554" cy="474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935" tIns="41468" rIns="82935" bIns="41468" numCol="1" anchor="ctr" anchorCtr="0" compatLnSpc="1">
            <a:prstTxWarp prst="textNoShape">
              <a:avLst/>
            </a:prstTxWarp>
            <a:spAutoFit/>
          </a:bodyPr>
          <a:lstStyle/>
          <a:p>
            <a:pPr defTabSz="829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7"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lang="ru-RU" sz="907"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ru-RU" sz="1633">
              <a:latin typeface="Arial" panose="020B0604020202020204" pitchFamily="34" charset="0"/>
            </a:endParaRPr>
          </a:p>
        </p:txBody>
      </p:sp>
      <p:pic>
        <p:nvPicPr>
          <p:cNvPr id="26" name="Рисунок 25" descr="ПАТЕНТ новый бланк.pdf - Adobe Reade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7" t="15081" r="33066" b="1403"/>
          <a:stretch/>
        </p:blipFill>
        <p:spPr>
          <a:xfrm>
            <a:off x="1654877" y="359400"/>
            <a:ext cx="4571745" cy="6269821"/>
          </a:xfrm>
          <a:prstGeom prst="rect">
            <a:avLst/>
          </a:prstGeom>
        </p:spPr>
      </p:pic>
      <p:sp>
        <p:nvSpPr>
          <p:cNvPr id="11266" name="TextBox 11265"/>
          <p:cNvSpPr txBox="1"/>
          <p:nvPr/>
        </p:nvSpPr>
        <p:spPr>
          <a:xfrm>
            <a:off x="6618485" y="1665613"/>
            <a:ext cx="2416494" cy="829353"/>
          </a:xfrm>
          <a:prstGeom prst="rect">
            <a:avLst/>
          </a:prstGeom>
        </p:spPr>
        <p:txBody>
          <a:bodyPr vert="horz" wrap="none" lIns="94605" tIns="47302" rIns="94605" bIns="47302" rtlCol="0" anchor="ctr">
            <a:normAutofit/>
          </a:bodyPr>
          <a:lstStyle/>
          <a:p>
            <a:pPr defTabSz="946052">
              <a:spcBef>
                <a:spcPct val="0"/>
              </a:spcBef>
            </a:pPr>
            <a:r>
              <a:rPr lang="ru-RU" sz="2177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Заполняются данные по </a:t>
            </a:r>
          </a:p>
          <a:p>
            <a:pPr defTabSz="946052">
              <a:spcBef>
                <a:spcPct val="0"/>
              </a:spcBef>
            </a:pPr>
            <a:r>
              <a:rPr lang="ru-RU" sz="2177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налогоплательщику ФИО, ОГРНИП</a:t>
            </a:r>
          </a:p>
        </p:txBody>
      </p:sp>
      <p:sp>
        <p:nvSpPr>
          <p:cNvPr id="11269" name="TextBox 11268"/>
          <p:cNvSpPr txBox="1"/>
          <p:nvPr/>
        </p:nvSpPr>
        <p:spPr>
          <a:xfrm>
            <a:off x="6618485" y="163468"/>
            <a:ext cx="829353" cy="829353"/>
          </a:xfrm>
          <a:prstGeom prst="rect">
            <a:avLst/>
          </a:prstGeom>
        </p:spPr>
        <p:txBody>
          <a:bodyPr vert="horz" wrap="none" lIns="94605" tIns="47302" rIns="94605" bIns="47302" rtlCol="0" anchor="ctr">
            <a:normAutofit/>
          </a:bodyPr>
          <a:lstStyle/>
          <a:p>
            <a:pPr defTabSz="946052">
              <a:spcBef>
                <a:spcPct val="0"/>
              </a:spcBef>
            </a:pPr>
            <a:r>
              <a:rPr lang="ru-RU" sz="2177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ИНН налогоплательщика</a:t>
            </a:r>
          </a:p>
        </p:txBody>
      </p:sp>
      <p:sp>
        <p:nvSpPr>
          <p:cNvPr id="11290" name="TextBox 11289"/>
          <p:cNvSpPr txBox="1"/>
          <p:nvPr/>
        </p:nvSpPr>
        <p:spPr>
          <a:xfrm>
            <a:off x="6618485" y="2449340"/>
            <a:ext cx="829353" cy="829353"/>
          </a:xfrm>
          <a:prstGeom prst="rect">
            <a:avLst/>
          </a:prstGeom>
        </p:spPr>
        <p:txBody>
          <a:bodyPr vert="horz" wrap="none" lIns="94605" tIns="47302" rIns="94605" bIns="47302" rtlCol="0" anchor="ctr">
            <a:normAutofit/>
          </a:bodyPr>
          <a:lstStyle/>
          <a:p>
            <a:pPr defTabSz="946052">
              <a:spcBef>
                <a:spcPct val="0"/>
              </a:spcBef>
            </a:pPr>
            <a:r>
              <a:rPr lang="ru-RU" sz="2177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Указываются даты начала и </a:t>
            </a:r>
          </a:p>
          <a:p>
            <a:pPr defTabSz="946052">
              <a:spcBef>
                <a:spcPct val="0"/>
              </a:spcBef>
            </a:pPr>
            <a:r>
              <a:rPr lang="ru-RU" sz="2177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окончания действия патента</a:t>
            </a:r>
          </a:p>
        </p:txBody>
      </p:sp>
      <p:sp>
        <p:nvSpPr>
          <p:cNvPr id="11298" name="TextBox 11297"/>
          <p:cNvSpPr txBox="1"/>
          <p:nvPr/>
        </p:nvSpPr>
        <p:spPr>
          <a:xfrm>
            <a:off x="6487864" y="4996455"/>
            <a:ext cx="829353" cy="829353"/>
          </a:xfrm>
          <a:prstGeom prst="rect">
            <a:avLst/>
          </a:prstGeom>
        </p:spPr>
        <p:txBody>
          <a:bodyPr vert="horz" wrap="none" lIns="94605" tIns="47302" rIns="94605" bIns="47302" rtlCol="0" anchor="ctr">
            <a:normAutofit/>
          </a:bodyPr>
          <a:lstStyle/>
          <a:p>
            <a:pPr defTabSz="946052">
              <a:spcBef>
                <a:spcPct val="0"/>
              </a:spcBef>
            </a:pPr>
            <a:r>
              <a:rPr lang="ru-RU" sz="2177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Подпись налогоплательщика </a:t>
            </a:r>
          </a:p>
          <a:p>
            <a:pPr defTabSz="946052">
              <a:spcBef>
                <a:spcPct val="0"/>
              </a:spcBef>
            </a:pPr>
            <a:r>
              <a:rPr lang="ru-RU" sz="2177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и дата подачи заявления</a:t>
            </a:r>
          </a:p>
        </p:txBody>
      </p:sp>
      <p:sp>
        <p:nvSpPr>
          <p:cNvPr id="11299" name="TextBox 11298"/>
          <p:cNvSpPr txBox="1"/>
          <p:nvPr/>
        </p:nvSpPr>
        <p:spPr>
          <a:xfrm>
            <a:off x="6618485" y="881885"/>
            <a:ext cx="829353" cy="829353"/>
          </a:xfrm>
          <a:prstGeom prst="rect">
            <a:avLst/>
          </a:prstGeom>
        </p:spPr>
        <p:txBody>
          <a:bodyPr vert="horz" wrap="none" lIns="94605" tIns="47302" rIns="94605" bIns="47302" rtlCol="0" anchor="ctr">
            <a:normAutofit/>
          </a:bodyPr>
          <a:lstStyle/>
          <a:p>
            <a:pPr defTabSz="946052">
              <a:spcBef>
                <a:spcPct val="0"/>
              </a:spcBef>
            </a:pPr>
            <a:r>
              <a:rPr lang="ru-RU" sz="2177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Код налогового органа</a:t>
            </a:r>
          </a:p>
        </p:txBody>
      </p:sp>
      <p:sp>
        <p:nvSpPr>
          <p:cNvPr id="11303" name="Стрелка влево 11302"/>
          <p:cNvSpPr/>
          <p:nvPr/>
        </p:nvSpPr>
        <p:spPr>
          <a:xfrm>
            <a:off x="4463234" y="490022"/>
            <a:ext cx="2089940" cy="13062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sp>
        <p:nvSpPr>
          <p:cNvPr id="11304" name="Стрелка влево 11303"/>
          <p:cNvSpPr/>
          <p:nvPr/>
        </p:nvSpPr>
        <p:spPr>
          <a:xfrm>
            <a:off x="3222332" y="1273749"/>
            <a:ext cx="3330842" cy="13062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sp>
        <p:nvSpPr>
          <p:cNvPr id="11306" name="Стрелка влево 11305"/>
          <p:cNvSpPr/>
          <p:nvPr/>
        </p:nvSpPr>
        <p:spPr>
          <a:xfrm>
            <a:off x="4724477" y="2775894"/>
            <a:ext cx="1828698" cy="13062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sp>
        <p:nvSpPr>
          <p:cNvPr id="11308" name="Правая фигурная скобка 11307"/>
          <p:cNvSpPr/>
          <p:nvPr/>
        </p:nvSpPr>
        <p:spPr>
          <a:xfrm>
            <a:off x="6096000" y="1665613"/>
            <a:ext cx="522485" cy="9143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sp>
        <p:nvSpPr>
          <p:cNvPr id="11309" name="Стрелка влево 11308"/>
          <p:cNvSpPr/>
          <p:nvPr/>
        </p:nvSpPr>
        <p:spPr>
          <a:xfrm>
            <a:off x="3940749" y="5388319"/>
            <a:ext cx="2547115" cy="13062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</p:spTree>
    <p:extLst>
      <p:ext uri="{BB962C8B-B14F-4D97-AF65-F5344CB8AC3E}">
        <p14:creationId xmlns:p14="http://schemas.microsoft.com/office/powerpoint/2010/main" val="160566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2" name="Рисунок 1" descr="ПАТЕНТ новый бланк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7" t="11958" r="33175" b="4127"/>
          <a:stretch/>
        </p:blipFill>
        <p:spPr>
          <a:xfrm>
            <a:off x="1654877" y="294090"/>
            <a:ext cx="4478444" cy="6269821"/>
          </a:xfrm>
          <a:prstGeom prst="rect">
            <a:avLst/>
          </a:prstGeom>
        </p:spPr>
      </p:pic>
      <p:sp>
        <p:nvSpPr>
          <p:cNvPr id="6" name="Стрелка влево 5"/>
          <p:cNvSpPr/>
          <p:nvPr/>
        </p:nvSpPr>
        <p:spPr>
          <a:xfrm rot="750879">
            <a:off x="2008909" y="5142447"/>
            <a:ext cx="4375813" cy="13062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sp>
        <p:nvSpPr>
          <p:cNvPr id="7" name="TextBox 6"/>
          <p:cNvSpPr txBox="1"/>
          <p:nvPr/>
        </p:nvSpPr>
        <p:spPr>
          <a:xfrm>
            <a:off x="6422553" y="5453630"/>
            <a:ext cx="829353" cy="829353"/>
          </a:xfrm>
          <a:prstGeom prst="rect">
            <a:avLst/>
          </a:prstGeom>
        </p:spPr>
        <p:txBody>
          <a:bodyPr vert="horz" wrap="none" lIns="94605" tIns="47302" rIns="94605" bIns="47302" rtlCol="0" anchor="ctr">
            <a:normAutofit/>
          </a:bodyPr>
          <a:lstStyle/>
          <a:p>
            <a:pPr defTabSz="946052">
              <a:spcBef>
                <a:spcPct val="0"/>
              </a:spcBef>
            </a:pPr>
            <a:r>
              <a:rPr lang="ru-RU" sz="2177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Средняя численность </a:t>
            </a:r>
          </a:p>
          <a:p>
            <a:pPr defTabSz="946052">
              <a:spcBef>
                <a:spcPct val="0"/>
              </a:spcBef>
            </a:pPr>
            <a:r>
              <a:rPr lang="ru-RU" sz="2177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наемных работников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87864" y="1796234"/>
            <a:ext cx="3396153" cy="829353"/>
          </a:xfrm>
          <a:prstGeom prst="rect">
            <a:avLst/>
          </a:prstGeom>
        </p:spPr>
        <p:txBody>
          <a:bodyPr vert="horz" wrap="none" lIns="94605" tIns="47302" rIns="94605" bIns="47302" rtlCol="0" anchor="ctr">
            <a:noAutofit/>
          </a:bodyPr>
          <a:lstStyle/>
          <a:p>
            <a:pPr defTabSz="946052">
              <a:spcBef>
                <a:spcPct val="0"/>
              </a:spcBef>
            </a:pPr>
            <a:r>
              <a:rPr lang="ru-RU" sz="2177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Указывается вид </a:t>
            </a:r>
          </a:p>
          <a:p>
            <a:pPr defTabSz="946052">
              <a:spcBef>
                <a:spcPct val="0"/>
              </a:spcBef>
            </a:pPr>
            <a:r>
              <a:rPr lang="ru-RU" sz="2177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предпринимательской</a:t>
            </a:r>
          </a:p>
          <a:p>
            <a:pPr defTabSz="946052">
              <a:spcBef>
                <a:spcPct val="0"/>
              </a:spcBef>
            </a:pPr>
            <a:r>
              <a:rPr lang="ru-RU" sz="2177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деятельности, установленный </a:t>
            </a:r>
            <a:endParaRPr lang="ru-RU" sz="2177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  <a:p>
            <a:pPr defTabSz="946052">
              <a:spcBef>
                <a:spcPct val="0"/>
              </a:spcBef>
            </a:pPr>
            <a:r>
              <a:rPr lang="ru-RU" sz="2177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законом </a:t>
            </a:r>
            <a:r>
              <a:rPr lang="ru-RU" sz="2177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субъекта </a:t>
            </a:r>
            <a:endParaRPr lang="ru-RU" sz="2177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  <a:p>
            <a:pPr defTabSz="946052">
              <a:spcBef>
                <a:spcPct val="0"/>
              </a:spcBef>
            </a:pPr>
            <a:r>
              <a:rPr lang="ru-RU" sz="2177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Российской Федерации</a:t>
            </a:r>
            <a:endParaRPr lang="ru-RU" sz="2177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6161310" y="1143128"/>
            <a:ext cx="261243" cy="26777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sp>
        <p:nvSpPr>
          <p:cNvPr id="11" name="Стрелка влево 10"/>
          <p:cNvSpPr/>
          <p:nvPr/>
        </p:nvSpPr>
        <p:spPr>
          <a:xfrm rot="21327979">
            <a:off x="1979745" y="4124224"/>
            <a:ext cx="4375813" cy="13062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sp>
        <p:nvSpPr>
          <p:cNvPr id="12" name="TextBox 11"/>
          <p:cNvSpPr txBox="1"/>
          <p:nvPr/>
        </p:nvSpPr>
        <p:spPr>
          <a:xfrm>
            <a:off x="6357243" y="3820864"/>
            <a:ext cx="829353" cy="829353"/>
          </a:xfrm>
          <a:prstGeom prst="rect">
            <a:avLst/>
          </a:prstGeom>
        </p:spPr>
        <p:txBody>
          <a:bodyPr vert="horz" wrap="none" lIns="94605" tIns="47302" rIns="94605" bIns="47302" rtlCol="0" anchor="ctr">
            <a:noAutofit/>
          </a:bodyPr>
          <a:lstStyle/>
          <a:p>
            <a:pPr defTabSz="946052">
              <a:spcBef>
                <a:spcPct val="0"/>
              </a:spcBef>
            </a:pPr>
            <a:r>
              <a:rPr lang="ru-RU" sz="1814" dirty="0">
                <a:solidFill>
                  <a:srgbClr val="0066CC"/>
                </a:solidFill>
              </a:rPr>
              <a:t>Указывается идентификационный КОД,</a:t>
            </a:r>
          </a:p>
          <a:p>
            <a:pPr defTabSz="946052">
              <a:spcBef>
                <a:spcPct val="0"/>
              </a:spcBef>
            </a:pPr>
            <a:r>
              <a:rPr lang="ru-RU" sz="1814" dirty="0">
                <a:solidFill>
                  <a:srgbClr val="0066CC"/>
                </a:solidFill>
              </a:rPr>
              <a:t> в соответствии с классификатором видов </a:t>
            </a:r>
          </a:p>
          <a:p>
            <a:pPr defTabSz="946052">
              <a:spcBef>
                <a:spcPct val="0"/>
              </a:spcBef>
            </a:pPr>
            <a:r>
              <a:rPr lang="ru-RU" sz="1814" dirty="0">
                <a:solidFill>
                  <a:srgbClr val="0066CC"/>
                </a:solidFill>
              </a:rPr>
              <a:t>предпринимательской деятельности, </a:t>
            </a:r>
          </a:p>
          <a:p>
            <a:pPr defTabSz="946052">
              <a:spcBef>
                <a:spcPct val="0"/>
              </a:spcBef>
            </a:pPr>
            <a:r>
              <a:rPr lang="ru-RU" sz="1814" dirty="0">
                <a:solidFill>
                  <a:srgbClr val="0066CC"/>
                </a:solidFill>
              </a:rPr>
              <a:t>в отношении которых законом субъекта РФ</a:t>
            </a:r>
          </a:p>
          <a:p>
            <a:pPr defTabSz="946052">
              <a:spcBef>
                <a:spcPct val="0"/>
              </a:spcBef>
            </a:pPr>
            <a:r>
              <a:rPr lang="ru-RU" sz="1814" dirty="0">
                <a:solidFill>
                  <a:srgbClr val="0066CC"/>
                </a:solidFill>
              </a:rPr>
              <a:t>предусмотрено применение патентной </a:t>
            </a:r>
          </a:p>
          <a:p>
            <a:pPr defTabSz="946052">
              <a:spcBef>
                <a:spcPct val="0"/>
              </a:spcBef>
            </a:pPr>
            <a:r>
              <a:rPr lang="ru-RU" sz="1814" dirty="0">
                <a:solidFill>
                  <a:srgbClr val="0066CC"/>
                </a:solidFill>
              </a:rPr>
              <a:t>системы налогообложения </a:t>
            </a:r>
            <a:endParaRPr lang="ru-RU" sz="1814" b="1" dirty="0">
              <a:solidFill>
                <a:srgbClr val="0066CC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083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2" name="Рисунок 1" descr="ПАТЕНТ новый бланк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21" t="13408" r="33069" b="2656"/>
          <a:stretch/>
        </p:blipFill>
        <p:spPr>
          <a:xfrm>
            <a:off x="1654877" y="359400"/>
            <a:ext cx="4465974" cy="6269821"/>
          </a:xfrm>
          <a:prstGeom prst="rect">
            <a:avLst/>
          </a:prstGeom>
        </p:spPr>
      </p:pic>
      <p:sp>
        <p:nvSpPr>
          <p:cNvPr id="3" name="Стрелка влево 2"/>
          <p:cNvSpPr/>
          <p:nvPr/>
        </p:nvSpPr>
        <p:spPr>
          <a:xfrm>
            <a:off x="5442894" y="1339059"/>
            <a:ext cx="849038" cy="653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sp>
        <p:nvSpPr>
          <p:cNvPr id="5" name="TextBox 4"/>
          <p:cNvSpPr txBox="1"/>
          <p:nvPr/>
        </p:nvSpPr>
        <p:spPr>
          <a:xfrm>
            <a:off x="6291932" y="816575"/>
            <a:ext cx="829353" cy="829353"/>
          </a:xfrm>
          <a:prstGeom prst="rect">
            <a:avLst/>
          </a:prstGeom>
        </p:spPr>
        <p:txBody>
          <a:bodyPr vert="horz" wrap="none" lIns="94605" tIns="47302" rIns="94605" bIns="47302" rtlCol="0" anchor="ctr">
            <a:normAutofit/>
          </a:bodyPr>
          <a:lstStyle/>
          <a:p>
            <a:pPr defTabSz="946052">
              <a:spcBef>
                <a:spcPct val="0"/>
              </a:spcBef>
            </a:pPr>
            <a:r>
              <a:rPr lang="ru-RU" sz="2177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Код налогового органа по месту</a:t>
            </a:r>
          </a:p>
          <a:p>
            <a:pPr defTabSz="946052">
              <a:spcBef>
                <a:spcPct val="0"/>
              </a:spcBef>
            </a:pPr>
            <a:r>
              <a:rPr lang="ru-RU" sz="2177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осуществления деятельности</a:t>
            </a:r>
          </a:p>
        </p:txBody>
      </p:sp>
      <p:sp>
        <p:nvSpPr>
          <p:cNvPr id="6" name="Стрелка влево 5"/>
          <p:cNvSpPr/>
          <p:nvPr/>
        </p:nvSpPr>
        <p:spPr>
          <a:xfrm>
            <a:off x="3157021" y="1796234"/>
            <a:ext cx="3200221" cy="653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sp>
        <p:nvSpPr>
          <p:cNvPr id="7" name="TextBox 6"/>
          <p:cNvSpPr txBox="1"/>
          <p:nvPr/>
        </p:nvSpPr>
        <p:spPr>
          <a:xfrm>
            <a:off x="6357243" y="1404370"/>
            <a:ext cx="829353" cy="829353"/>
          </a:xfrm>
          <a:prstGeom prst="rect">
            <a:avLst/>
          </a:prstGeom>
        </p:spPr>
        <p:txBody>
          <a:bodyPr vert="horz" wrap="none" lIns="94605" tIns="47302" rIns="94605" bIns="47302" rtlCol="0" anchor="ctr">
            <a:normAutofit/>
          </a:bodyPr>
          <a:lstStyle/>
          <a:p>
            <a:pPr defTabSz="946052">
              <a:spcBef>
                <a:spcPct val="0"/>
              </a:spcBef>
            </a:pPr>
            <a:r>
              <a:rPr lang="ru-RU" sz="2177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Код типа транспортного средства</a:t>
            </a: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6161310" y="1992166"/>
            <a:ext cx="261243" cy="9796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sp>
        <p:nvSpPr>
          <p:cNvPr id="9" name="TextBox 8"/>
          <p:cNvSpPr txBox="1"/>
          <p:nvPr/>
        </p:nvSpPr>
        <p:spPr>
          <a:xfrm>
            <a:off x="6422553" y="2188098"/>
            <a:ext cx="829353" cy="829353"/>
          </a:xfrm>
          <a:prstGeom prst="rect">
            <a:avLst/>
          </a:prstGeom>
        </p:spPr>
        <p:txBody>
          <a:bodyPr vert="horz" wrap="none" lIns="94605" tIns="47302" rIns="94605" bIns="47302" rtlCol="0" anchor="ctr">
            <a:normAutofit/>
          </a:bodyPr>
          <a:lstStyle/>
          <a:p>
            <a:pPr defTabSz="946052">
              <a:spcBef>
                <a:spcPct val="0"/>
              </a:spcBef>
            </a:pPr>
            <a:r>
              <a:rPr lang="ru-RU" sz="1814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Указываются данные из технического</a:t>
            </a:r>
          </a:p>
          <a:p>
            <a:pPr defTabSz="946052">
              <a:spcBef>
                <a:spcPct val="0"/>
              </a:spcBef>
            </a:pPr>
            <a:r>
              <a:rPr lang="ru-RU" sz="1814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п</a:t>
            </a:r>
            <a:r>
              <a:rPr lang="ru-RU" sz="1814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аспорта транспортного средства</a:t>
            </a:r>
          </a:p>
        </p:txBody>
      </p:sp>
    </p:spTree>
    <p:extLst>
      <p:ext uri="{BB962C8B-B14F-4D97-AF65-F5344CB8AC3E}">
        <p14:creationId xmlns:p14="http://schemas.microsoft.com/office/powerpoint/2010/main" val="36401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2" name="Рисунок 1" descr="ПАТЕНТ новый бланк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21" t="14770" r="33175" b="904"/>
          <a:stretch/>
        </p:blipFill>
        <p:spPr>
          <a:xfrm>
            <a:off x="1654877" y="294089"/>
            <a:ext cx="4637055" cy="6561586"/>
          </a:xfrm>
          <a:prstGeom prst="rect">
            <a:avLst/>
          </a:prstGeom>
        </p:spPr>
      </p:pic>
      <p:sp>
        <p:nvSpPr>
          <p:cNvPr id="3" name="Стрелка влево 2"/>
          <p:cNvSpPr/>
          <p:nvPr/>
        </p:nvSpPr>
        <p:spPr>
          <a:xfrm rot="20846055">
            <a:off x="5569669" y="1307119"/>
            <a:ext cx="914349" cy="653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sp>
        <p:nvSpPr>
          <p:cNvPr id="5" name="TextBox 4"/>
          <p:cNvSpPr txBox="1"/>
          <p:nvPr/>
        </p:nvSpPr>
        <p:spPr>
          <a:xfrm>
            <a:off x="6487864" y="881885"/>
            <a:ext cx="829353" cy="653106"/>
          </a:xfrm>
          <a:prstGeom prst="rect">
            <a:avLst/>
          </a:prstGeom>
        </p:spPr>
        <p:txBody>
          <a:bodyPr vert="horz" wrap="none" lIns="94605" tIns="47302" rIns="94605" bIns="47302" rtlCol="0" anchor="ctr">
            <a:normAutofit fontScale="92500" lnSpcReduction="10000"/>
          </a:bodyPr>
          <a:lstStyle/>
          <a:p>
            <a:pPr defTabSz="946052">
              <a:spcBef>
                <a:spcPct val="0"/>
              </a:spcBef>
            </a:pPr>
            <a:r>
              <a:rPr lang="ru-RU" sz="2177" b="1" dirty="0">
                <a:solidFill>
                  <a:srgbClr val="005AA9"/>
                </a:solidFill>
              </a:rPr>
              <a:t>Код налогового органа по месту</a:t>
            </a:r>
          </a:p>
          <a:p>
            <a:pPr defTabSz="946052">
              <a:spcBef>
                <a:spcPct val="0"/>
              </a:spcBef>
            </a:pPr>
            <a:r>
              <a:rPr lang="ru-RU" sz="2177" b="1" dirty="0">
                <a:solidFill>
                  <a:srgbClr val="005AA9"/>
                </a:solidFill>
              </a:rPr>
              <a:t>осуществления деятельности</a:t>
            </a:r>
          </a:p>
          <a:p>
            <a:pPr defTabSz="946052">
              <a:spcBef>
                <a:spcPct val="0"/>
              </a:spcBef>
            </a:pPr>
            <a:endParaRPr lang="ru-RU" sz="2177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87864" y="2122787"/>
            <a:ext cx="829353" cy="829353"/>
          </a:xfrm>
          <a:prstGeom prst="rect">
            <a:avLst/>
          </a:prstGeom>
        </p:spPr>
        <p:txBody>
          <a:bodyPr vert="horz" wrap="none" lIns="94605" tIns="47302" rIns="94605" bIns="47302" rtlCol="0" anchor="ctr">
            <a:normAutofit/>
          </a:bodyPr>
          <a:lstStyle/>
          <a:p>
            <a:pPr defTabSz="946052">
              <a:spcBef>
                <a:spcPct val="0"/>
              </a:spcBef>
            </a:pPr>
            <a:r>
              <a:rPr lang="ru-RU" sz="1814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Указывается площадь объекта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87864" y="1469681"/>
            <a:ext cx="3853328" cy="829353"/>
          </a:xfrm>
          <a:prstGeom prst="rect">
            <a:avLst/>
          </a:prstGeom>
        </p:spPr>
        <p:txBody>
          <a:bodyPr vert="horz" wrap="none" lIns="94605" tIns="47302" rIns="94605" bIns="47302" rtlCol="0" anchor="ctr">
            <a:normAutofit fontScale="92500" lnSpcReduction="10000"/>
          </a:bodyPr>
          <a:lstStyle/>
          <a:p>
            <a:pPr defTabSz="946052">
              <a:spcBef>
                <a:spcPct val="0"/>
              </a:spcBef>
            </a:pPr>
            <a:r>
              <a:rPr lang="ru-RU" sz="1814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Указывается КОД вида объекта, </a:t>
            </a:r>
          </a:p>
          <a:p>
            <a:pPr defTabSz="946052">
              <a:spcBef>
                <a:spcPct val="0"/>
              </a:spcBef>
            </a:pPr>
            <a:r>
              <a:rPr lang="ru-RU" sz="1814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признак объекта, </a:t>
            </a:r>
          </a:p>
          <a:p>
            <a:pPr defTabSz="946052">
              <a:spcBef>
                <a:spcPct val="0"/>
              </a:spcBef>
            </a:pPr>
            <a:r>
              <a:rPr lang="ru-RU" sz="1814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из перечня приведенного в заявлении</a:t>
            </a:r>
          </a:p>
        </p:txBody>
      </p:sp>
      <p:sp>
        <p:nvSpPr>
          <p:cNvPr id="11" name="Стрелка влево 10"/>
          <p:cNvSpPr/>
          <p:nvPr/>
        </p:nvSpPr>
        <p:spPr>
          <a:xfrm>
            <a:off x="3352953" y="1861545"/>
            <a:ext cx="3134911" cy="653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sp>
        <p:nvSpPr>
          <p:cNvPr id="12" name="Стрелка влево 11"/>
          <p:cNvSpPr/>
          <p:nvPr/>
        </p:nvSpPr>
        <p:spPr>
          <a:xfrm rot="21431537">
            <a:off x="3352988" y="1938278"/>
            <a:ext cx="3134843" cy="781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sp>
        <p:nvSpPr>
          <p:cNvPr id="13" name="Стрелка влево 12"/>
          <p:cNvSpPr/>
          <p:nvPr/>
        </p:nvSpPr>
        <p:spPr>
          <a:xfrm rot="269084">
            <a:off x="4070224" y="2413095"/>
            <a:ext cx="2416494" cy="653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6357242" y="2775894"/>
            <a:ext cx="261243" cy="10449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sp>
        <p:nvSpPr>
          <p:cNvPr id="15" name="TextBox 14"/>
          <p:cNvSpPr txBox="1"/>
          <p:nvPr/>
        </p:nvSpPr>
        <p:spPr>
          <a:xfrm>
            <a:off x="6879728" y="3037136"/>
            <a:ext cx="829353" cy="829353"/>
          </a:xfrm>
          <a:prstGeom prst="rect">
            <a:avLst/>
          </a:prstGeom>
        </p:spPr>
        <p:txBody>
          <a:bodyPr vert="horz" wrap="none" lIns="94605" tIns="47302" rIns="94605" bIns="47302" rtlCol="0" anchor="ctr">
            <a:normAutofit/>
          </a:bodyPr>
          <a:lstStyle/>
          <a:p>
            <a:pPr defTabSz="946052">
              <a:spcBef>
                <a:spcPct val="0"/>
              </a:spcBef>
            </a:pPr>
            <a:r>
              <a:rPr lang="ru-RU" sz="1814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Указывается адрес </a:t>
            </a:r>
          </a:p>
          <a:p>
            <a:pPr defTabSz="946052">
              <a:spcBef>
                <a:spcPct val="0"/>
              </a:spcBef>
            </a:pPr>
            <a:r>
              <a:rPr lang="ru-RU" sz="1814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местонахождения объекта</a:t>
            </a:r>
          </a:p>
        </p:txBody>
      </p:sp>
    </p:spTree>
    <p:extLst>
      <p:ext uri="{BB962C8B-B14F-4D97-AF65-F5344CB8AC3E}">
        <p14:creationId xmlns:p14="http://schemas.microsoft.com/office/powerpoint/2010/main" val="18300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Широкоэкранный</PresentationFormat>
  <Paragraphs>39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Нигматзянов Ильфат Нурфатович</dc:creator>
  <cp:lastModifiedBy>Нигматзянов Ильфат Нурфатович</cp:lastModifiedBy>
  <cp:revision>1</cp:revision>
  <dcterms:created xsi:type="dcterms:W3CDTF">2020-12-09T15:48:45Z</dcterms:created>
  <dcterms:modified xsi:type="dcterms:W3CDTF">2020-12-09T15:49:38Z</dcterms:modified>
</cp:coreProperties>
</file>